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6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158"/>
      </p:cViewPr>
      <p:guideLst>
        <p:guide orient="horz" pos="2160"/>
        <p:guide pos="36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F8002AC-DBA6-4D9A-9ABB-D75C981342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C1937A8-514F-4DAB-8D2C-4B6597849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3E886BD-8D96-4810-8669-67C4DD407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6C3B-CA93-48A0-BFBE-E702987730AF}" type="datetimeFigureOut">
              <a:rPr lang="x-none" smtClean="0"/>
              <a:t>25.04.2025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A75CCE3-9CAA-4F8B-AF66-A0F3A8D27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C92AD98-95AA-49E8-924A-B3523173C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3EDBA-A99F-42BC-B687-817469C6C3F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4904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6F72680-F51F-49E6-8F6A-A08565CCD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BF2BF4F0-891C-4547-A065-9832E00EC5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A2AB5B3-8F42-4F70-BEB6-1BA6C90FF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6C3B-CA93-48A0-BFBE-E702987730AF}" type="datetimeFigureOut">
              <a:rPr lang="x-none" smtClean="0"/>
              <a:t>25.04.2025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EAA3728-CD99-4EFA-912A-5DB646F96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8D9A7C8-14E9-47DF-9261-875CBAF7E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3EDBA-A99F-42BC-B687-817469C6C3F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61195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2EDB7F2A-9D7A-47A4-BE69-B1405B68F4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FAC44766-6E18-444B-81FC-E6D62DFCC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1B686EE-1D8F-41EB-A662-08C632E74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6C3B-CA93-48A0-BFBE-E702987730AF}" type="datetimeFigureOut">
              <a:rPr lang="x-none" smtClean="0"/>
              <a:t>25.04.2025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5894984-E00D-41D1-BC1E-3E33D6A03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C65E871-8ED1-4001-93A6-162324400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3EDBA-A99F-42BC-B687-817469C6C3F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43837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0E49FA6-F78F-4090-A510-D6632DF00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2DB28AF-D8E1-48F7-8DF2-DC0F0D64E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8D55BC4-D482-46AF-A541-D7475151A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6C3B-CA93-48A0-BFBE-E702987730AF}" type="datetimeFigureOut">
              <a:rPr lang="x-none" smtClean="0"/>
              <a:t>25.04.2025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303597C-0C79-4341-83DD-A49C8B365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5DE8312-6496-459C-BFF4-E225F1D48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3EDBA-A99F-42BC-B687-817469C6C3F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61949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530E2D9-7F35-4419-B719-D6459ED0A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31889B3-C243-4CB7-8B16-32039E6599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B4B1128-4573-489D-B04A-96A10C4AC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6C3B-CA93-48A0-BFBE-E702987730AF}" type="datetimeFigureOut">
              <a:rPr lang="x-none" smtClean="0"/>
              <a:t>25.04.2025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D2DCBAE-8626-4769-9CCA-0DDBBC682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0C66A23-8AAC-4119-A87E-B5D8447E2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3EDBA-A99F-42BC-B687-817469C6C3F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0714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86961BC-31F5-4357-A335-E5150BB20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8519665-3CF8-4239-8C29-9F39B50FFD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B1BE9069-73DD-4E05-ABFC-9CCBF0FAA8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3B62EFF-611B-4C95-8EA9-735815BAE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6C3B-CA93-48A0-BFBE-E702987730AF}" type="datetimeFigureOut">
              <a:rPr lang="x-none" smtClean="0"/>
              <a:t>25.04.2025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EF7E0A3-4AE7-481D-B073-00BDE251F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AE6A557-5E1F-4D77-84D0-99E231D61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3EDBA-A99F-42BC-B687-817469C6C3F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19368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D1BC039-9DCF-43C2-975F-249F666CC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15DC509-3292-45C2-97E0-26876369D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995EC011-8F68-4229-956A-4741C0A5E8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13E29081-0434-44BF-B0F2-657D5C8D82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79B6B55E-E688-4FC4-909A-7A5F880047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5C004691-5BE5-4956-948A-EAAA03961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6C3B-CA93-48A0-BFBE-E702987730AF}" type="datetimeFigureOut">
              <a:rPr lang="x-none" smtClean="0"/>
              <a:t>25.04.2025</a:t>
            </a:fld>
            <a:endParaRPr lang="x-none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47A5CF66-31CD-44B4-A3DE-7EC32D6E8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A028EE40-21D9-4250-B3A2-845F0F9C2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3EDBA-A99F-42BC-B687-817469C6C3F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00001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899996E-72FE-48F1-BC70-01086140F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82A87FCF-A2FA-4164-B6C7-0B8BA8C67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6C3B-CA93-48A0-BFBE-E702987730AF}" type="datetimeFigureOut">
              <a:rPr lang="x-none" smtClean="0"/>
              <a:t>25.04.2025</a:t>
            </a:fld>
            <a:endParaRPr lang="x-none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62D8B495-9D60-4917-AA69-C039E537E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A2DF3199-7756-40CC-BE6C-D2ADF4E65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3EDBA-A99F-42BC-B687-817469C6C3F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39771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939B1D05-FC14-486F-A705-15C4B0B00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6C3B-CA93-48A0-BFBE-E702987730AF}" type="datetimeFigureOut">
              <a:rPr lang="x-none" smtClean="0"/>
              <a:t>25.04.2025</a:t>
            </a:fld>
            <a:endParaRPr lang="x-none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7F933629-701C-46AD-AFB6-6363BCA44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AB1684E1-BD5E-4822-8622-E3A816810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3EDBA-A99F-42BC-B687-817469C6C3F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22031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9C2756E-47F5-4984-9E23-D20078D1F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DA7A111-AC00-4963-A824-F76E092BA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5A6E6BE8-66FC-40D6-A897-191C474AAF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EC26FFEC-B8B0-4B10-BC89-F4423D040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6C3B-CA93-48A0-BFBE-E702987730AF}" type="datetimeFigureOut">
              <a:rPr lang="x-none" smtClean="0"/>
              <a:t>25.04.2025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99813795-4853-4BFA-8612-3C5143A8A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D9B7BA3E-8FC4-47A8-9D77-66667D6FF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3EDBA-A99F-42BC-B687-817469C6C3F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3027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4DA532E-CDC9-46B0-820A-49054B193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923CF28A-C16A-47E4-87E0-C7FE674E41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48206236-BA20-49DC-8A7A-8B74DA5A78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4FF9720D-FB91-49E0-8C4D-91CF155A0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6C3B-CA93-48A0-BFBE-E702987730AF}" type="datetimeFigureOut">
              <a:rPr lang="x-none" smtClean="0"/>
              <a:t>25.04.2025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E4BD9571-15F1-46C7-99D1-2521BE9C6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B1476E8-015F-419A-9191-416E4D852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3EDBA-A99F-42BC-B687-817469C6C3F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24257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E262772-80BC-4FF8-BDD0-44BB85F7E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C63419D-ED06-4A01-821A-F6C247AB3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3FBF2FD-A97A-4DFA-874E-7FB1A1900F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76C3B-CA93-48A0-BFBE-E702987730AF}" type="datetimeFigureOut">
              <a:rPr lang="x-none" smtClean="0"/>
              <a:t>25.04.2025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D61D48C-058A-421C-AF7F-BDA2011515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D483BF3-9998-4C82-907D-31606CF575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3EDBA-A99F-42BC-B687-817469C6C3F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75778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499E3D5A-42D1-4861-8F61-2768CBF72693}"/>
              </a:ext>
            </a:extLst>
          </p:cNvPr>
          <p:cNvSpPr txBox="1"/>
          <p:nvPr/>
        </p:nvSpPr>
        <p:spPr>
          <a:xfrm>
            <a:off x="398473" y="3670254"/>
            <a:ext cx="113838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Артюшевская М.В.</a:t>
            </a:r>
            <a:r>
              <a:rPr lang="ru-RU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1,3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Михаленко Е.П.</a:t>
            </a:r>
            <a:r>
              <a:rPr lang="ru-RU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Сухарева А.П.</a:t>
            </a:r>
            <a:r>
              <a:rPr lang="ru-RU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1,3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Малышева О.М.</a:t>
            </a:r>
            <a:r>
              <a:rPr lang="ru-RU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Станкевич Ю.С.</a:t>
            </a:r>
            <a:r>
              <a:rPr lang="ru-RU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Байко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С.В.</a:t>
            </a:r>
            <a:r>
              <a:rPr lang="ru-RU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Сущеня Г.А.</a:t>
            </a:r>
            <a:r>
              <a:rPr lang="ru-RU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7FAD3B80-0DB0-4506-ACAA-E3AFD469E56B}"/>
              </a:ext>
            </a:extLst>
          </p:cNvPr>
          <p:cNvSpPr txBox="1"/>
          <p:nvPr/>
        </p:nvSpPr>
        <p:spPr>
          <a:xfrm>
            <a:off x="351637" y="879423"/>
            <a:ext cx="11477535" cy="2308324"/>
          </a:xfrm>
          <a:prstGeom prst="rect">
            <a:avLst/>
          </a:prstGeom>
          <a:solidFill>
            <a:srgbClr val="DAE3F3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Новый вариант нуклеотидной последовательности гена </a:t>
            </a:r>
            <a:r>
              <a:rPr lang="ru-RU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OCRL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новорожденного с синдромом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Лоу</a:t>
            </a:r>
            <a:endParaRPr lang="x-none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A8EC074B-6722-42B6-A14E-9182A7276EA6}"/>
              </a:ext>
            </a:extLst>
          </p:cNvPr>
          <p:cNvSpPr txBox="1"/>
          <p:nvPr/>
        </p:nvSpPr>
        <p:spPr>
          <a:xfrm>
            <a:off x="351637" y="4968086"/>
            <a:ext cx="114775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образования «Белорусский государственный медицинский университет», 220083, г. Минск, Республика Беларусь; 6579542@bk.ru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научное учреждение «Институт генетики и цитологии Национальной Академии Наук Беларуси»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здравоохранения «Клинический родильный дом Минской области» 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здравоохранения «Минская областная детская клиническая больница»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491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DCAC136D-B633-418E-91F6-A6EB93BEC861}"/>
              </a:ext>
            </a:extLst>
          </p:cNvPr>
          <p:cNvSpPr txBox="1"/>
          <p:nvPr/>
        </p:nvSpPr>
        <p:spPr>
          <a:xfrm>
            <a:off x="317040" y="305068"/>
            <a:ext cx="11557919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r>
              <a:rPr lang="ru-RU" sz="2000" dirty="0"/>
              <a:t> 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Окуло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церебро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-ренальный синдром (синдром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относится к редким генетическим заболеваниям с Х-сцепленным типом наследования. Синдром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возникает в результате мутаций в гене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OCRL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приводящих к накоплению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фосфатидилинозитол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-(4,5)-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бисфосфата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нарушению мембранного транспорта и нарушению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ремоделирования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актинового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цитоскелета.</a:t>
            </a:r>
            <a:r>
              <a:rPr lang="ru-RU" sz="2000" dirty="0"/>
              <a:t> </a:t>
            </a:r>
          </a:p>
          <a:p>
            <a:pPr algn="just"/>
            <a:endParaRPr lang="x-none" sz="2000" dirty="0"/>
          </a:p>
          <a:p>
            <a:pPr algn="just"/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Представить результат клинического, лабораторно-инструментального обследования ребенка К., у которого в неонатальном периоде был заподозрен синдромом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Диагноз был подтвержден при проведении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полноэкзомного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секвенирования.</a:t>
            </a:r>
          </a:p>
          <a:p>
            <a:pPr algn="just"/>
            <a:endParaRPr lang="x-none" sz="2000" dirty="0"/>
          </a:p>
          <a:p>
            <a:pPr algn="just"/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методы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Полноэкзомное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секвенирование выполнено по гибридному протоколу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Illumina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DNA на приборе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NextSeq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550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Illumina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Обработка первичных данных, получение прочтений с дальнейшим их выравниванием на целевые участки референсного генома (hg19) осуществлена с помощью онлайн-приложений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Dragen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FASTQ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Toolkit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Dragen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germline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pipeline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BaseSpace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Illumina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фильтрация, аннотирование, верификация и интерпретация вариантов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wANNOVAR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(https://wannovar.wglab.org/)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Integrative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Genomics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Viewer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(https://igv.org/). Анализ нуклеотидной последовательности методом прямого секвенирования 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Сэнгеру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проводился на автоматическом генетическом анализаторе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Biosystems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3500 DNA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Analyzer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946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C0A54111-0367-4F73-A33C-8F74B4E78D8E}"/>
              </a:ext>
            </a:extLst>
          </p:cNvPr>
          <p:cNvSpPr/>
          <p:nvPr/>
        </p:nvSpPr>
        <p:spPr>
          <a:xfrm>
            <a:off x="2441016" y="101433"/>
            <a:ext cx="7245987" cy="8019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EBDC2B8-1C33-44F9-90CD-6CFE9845F7D8}"/>
              </a:ext>
            </a:extLst>
          </p:cNvPr>
          <p:cNvSpPr txBox="1"/>
          <p:nvPr/>
        </p:nvSpPr>
        <p:spPr>
          <a:xfrm>
            <a:off x="202704" y="1165191"/>
            <a:ext cx="5371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Патологические проявления со стороны мочевыделительной системы:</a:t>
            </a:r>
            <a:endParaRPr lang="x-none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26BCEC17-F8E2-4593-8BED-7E580EE5EB52}"/>
              </a:ext>
            </a:extLst>
          </p:cNvPr>
          <p:cNvSpPr/>
          <p:nvPr/>
        </p:nvSpPr>
        <p:spPr>
          <a:xfrm>
            <a:off x="6159823" y="1165191"/>
            <a:ext cx="59841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Патологические проявления со стороны органа зрения: </a:t>
            </a:r>
            <a:r>
              <a:rPr lang="ru-RU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Офтальмологом выставлен диагноз врожденная двухсторонняя катаракта.</a:t>
            </a:r>
            <a:endParaRPr lang="x-none" sz="1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D0B818B0-2A8B-4E17-A92A-80C11780CBD6}"/>
              </a:ext>
            </a:extLst>
          </p:cNvPr>
          <p:cNvSpPr txBox="1"/>
          <p:nvPr/>
        </p:nvSpPr>
        <p:spPr>
          <a:xfrm>
            <a:off x="2586605" y="181910"/>
            <a:ext cx="70187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Пациент К. – новорождённый мальчик </a:t>
            </a:r>
            <a:endParaRPr lang="x-none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Срок гестации 38 5/7 недель, масса тела 2900 грамм, рост 55,0 см </a:t>
            </a:r>
            <a:endParaRPr lang="x-none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10" name="Изображение 48">
            <a:extLst>
              <a:ext uri="{FF2B5EF4-FFF2-40B4-BE49-F238E27FC236}">
                <a16:creationId xmlns="" xmlns:a16="http://schemas.microsoft.com/office/drawing/2014/main" id="{6168750D-504F-431C-8D3C-9A009F4DF486}"/>
              </a:ext>
            </a:extLst>
          </p:cNvPr>
          <p:cNvPicPr/>
          <p:nvPr/>
        </p:nvPicPr>
        <p:blipFill>
          <a:blip r:embed="rId2"/>
          <a:srcRect l="-3" t="4673" r="-3" b="66434"/>
          <a:stretch>
            <a:fillRect/>
          </a:stretch>
        </p:blipFill>
        <p:spPr>
          <a:xfrm>
            <a:off x="6759504" y="2081285"/>
            <a:ext cx="2440695" cy="913689"/>
          </a:xfrm>
          <a:prstGeom prst="rect">
            <a:avLst/>
          </a:prstGeom>
        </p:spPr>
      </p:pic>
      <p:pic>
        <p:nvPicPr>
          <p:cNvPr id="11" name="Изображение 7">
            <a:extLst>
              <a:ext uri="{FF2B5EF4-FFF2-40B4-BE49-F238E27FC236}">
                <a16:creationId xmlns="" xmlns:a16="http://schemas.microsoft.com/office/drawing/2014/main" id="{E6A73132-690D-4B82-BCCE-8964386716E5}"/>
              </a:ext>
            </a:extLst>
          </p:cNvPr>
          <p:cNvPicPr/>
          <p:nvPr/>
        </p:nvPicPr>
        <p:blipFill>
          <a:blip r:embed="rId3"/>
          <a:srcRect l="-3" t="42641" r="-3" b="22247"/>
          <a:stretch>
            <a:fillRect/>
          </a:stretch>
        </p:blipFill>
        <p:spPr>
          <a:xfrm>
            <a:off x="9327808" y="2077986"/>
            <a:ext cx="2164616" cy="916988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C45ABBA3-7298-406F-83D2-4C98D41693C8}"/>
              </a:ext>
            </a:extLst>
          </p:cNvPr>
          <p:cNvSpPr/>
          <p:nvPr/>
        </p:nvSpPr>
        <p:spPr>
          <a:xfrm>
            <a:off x="-1" y="6021809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Патологические проявления со стороны нервной системы:</a:t>
            </a:r>
            <a:endParaRPr lang="x-none" sz="1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latin typeface="Times New Roman" panose="02020603050405020304" pitchFamily="18" charset="0"/>
                <a:ea typeface="SimSun" panose="02010600030101010101" pitchFamily="2" charset="-122"/>
              </a:rPr>
              <a:t>Синдром стойкой мышечной гипотонии, </a:t>
            </a:r>
            <a:r>
              <a:rPr lang="ru-RU" dirty="0" err="1">
                <a:latin typeface="Times New Roman" panose="02020603050405020304" pitchFamily="18" charset="0"/>
                <a:ea typeface="SimSun" panose="02010600030101010101" pitchFamily="2" charset="-122"/>
              </a:rPr>
              <a:t>вентрикуломегалии</a:t>
            </a:r>
            <a:endParaRPr lang="x-none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E8CBCC0C-4A93-4170-BDD1-375D4CA93CC0}"/>
              </a:ext>
            </a:extLst>
          </p:cNvPr>
          <p:cNvSpPr/>
          <p:nvPr/>
        </p:nvSpPr>
        <p:spPr>
          <a:xfrm>
            <a:off x="437513" y="5574647"/>
            <a:ext cx="43097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Рис. 1. Динамика протеинурии в моче у ребенка К.</a:t>
            </a:r>
            <a:endParaRPr lang="x-none" sz="14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A7955381-175C-4F3F-B3A5-631216BAFA58}"/>
              </a:ext>
            </a:extLst>
          </p:cNvPr>
          <p:cNvSpPr/>
          <p:nvPr/>
        </p:nvSpPr>
        <p:spPr>
          <a:xfrm>
            <a:off x="6306662" y="3030970"/>
            <a:ext cx="57646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Рис. 2. Данные </a:t>
            </a:r>
            <a:r>
              <a:rPr lang="ru-RU" sz="14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фоторегистрации</a:t>
            </a:r>
            <a:r>
              <a:rPr lang="ru-RU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переднего отрезка правого (а)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 левого (б) глаза ребенка К. (мутный хрусталик - отмечен стрелкой)</a:t>
            </a:r>
            <a:endParaRPr lang="x-none" sz="14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C0B69C96-2862-49A9-9C11-EFB76FF94E55}"/>
              </a:ext>
            </a:extLst>
          </p:cNvPr>
          <p:cNvSpPr/>
          <p:nvPr/>
        </p:nvSpPr>
        <p:spPr>
          <a:xfrm>
            <a:off x="6193844" y="5202471"/>
            <a:ext cx="57646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Рис. 3. Данные УЗИ правого (а) и левого (б) глаза новорожденного К.</a:t>
            </a:r>
            <a:br>
              <a:rPr lang="ru-RU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ru-RU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(уплотненный хрусталик в обоих глазах отмечен стрелками)</a:t>
            </a:r>
            <a:endParaRPr lang="x-none" sz="14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21" name="Прямая со стрелкой 20">
            <a:extLst>
              <a:ext uri="{FF2B5EF4-FFF2-40B4-BE49-F238E27FC236}">
                <a16:creationId xmlns="" xmlns:a16="http://schemas.microsoft.com/office/drawing/2014/main" id="{EDA372E1-51F7-4FA2-85D8-53138FF538B3}"/>
              </a:ext>
            </a:extLst>
          </p:cNvPr>
          <p:cNvCxnSpPr>
            <a:cxnSpLocks/>
          </p:cNvCxnSpPr>
          <p:nvPr/>
        </p:nvCxnSpPr>
        <p:spPr>
          <a:xfrm flipV="1">
            <a:off x="8285925" y="2517495"/>
            <a:ext cx="405215" cy="2228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="" xmlns:a16="http://schemas.microsoft.com/office/drawing/2014/main" id="{14BD9278-36A2-4353-9DE9-E4C0B8F3E80F}"/>
              </a:ext>
            </a:extLst>
          </p:cNvPr>
          <p:cNvCxnSpPr>
            <a:cxnSpLocks/>
          </p:cNvCxnSpPr>
          <p:nvPr/>
        </p:nvCxnSpPr>
        <p:spPr>
          <a:xfrm flipH="1" flipV="1">
            <a:off x="10676521" y="2456182"/>
            <a:ext cx="383879" cy="2265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AABF7B38-CF40-41BA-8A55-12D2F0EA5D90}"/>
              </a:ext>
            </a:extLst>
          </p:cNvPr>
          <p:cNvSpPr txBox="1"/>
          <p:nvPr/>
        </p:nvSpPr>
        <p:spPr>
          <a:xfrm>
            <a:off x="8963213" y="2696354"/>
            <a:ext cx="2760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x-non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86EF39F8-0CD3-4C22-9D97-B0F776D5AEB0}"/>
              </a:ext>
            </a:extLst>
          </p:cNvPr>
          <p:cNvSpPr txBox="1"/>
          <p:nvPr/>
        </p:nvSpPr>
        <p:spPr>
          <a:xfrm>
            <a:off x="11253699" y="2694385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endParaRPr lang="x-non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5639F6BA-5EA8-41CD-998B-8B46D03DC43E}"/>
              </a:ext>
            </a:extLst>
          </p:cNvPr>
          <p:cNvSpPr txBox="1"/>
          <p:nvPr/>
        </p:nvSpPr>
        <p:spPr>
          <a:xfrm>
            <a:off x="203743" y="1717518"/>
            <a:ext cx="53714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Изолированная протеинурия, диагностированная сразу после рождения и наблюдаемая в течение всего неонатального периода.</a:t>
            </a:r>
          </a:p>
          <a:p>
            <a:r>
              <a:rPr lang="ru-RU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При УЗИ почек описаны признаки </a:t>
            </a:r>
            <a:r>
              <a:rPr lang="ru-RU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нефрокальциноза</a:t>
            </a:r>
            <a:r>
              <a:rPr lang="ru-RU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левой почки.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C2D9F384-388A-4826-9866-C5278783BC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8503" y="3619081"/>
            <a:ext cx="2163196" cy="1512137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0BC6ACA-642D-4911-8FA0-460894F5939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29335" y="3614952"/>
            <a:ext cx="2068795" cy="1514779"/>
          </a:xfrm>
          <a:prstGeom prst="rect">
            <a:avLst/>
          </a:prstGeom>
        </p:spPr>
      </p:pic>
      <p:cxnSp>
        <p:nvCxnSpPr>
          <p:cNvPr id="18" name="Прямая со стрелкой 17">
            <a:extLst>
              <a:ext uri="{FF2B5EF4-FFF2-40B4-BE49-F238E27FC236}">
                <a16:creationId xmlns="" xmlns:a16="http://schemas.microsoft.com/office/drawing/2014/main" id="{2A4133E6-B085-C7EC-BAFE-B7D77AFB5A4A}"/>
              </a:ext>
            </a:extLst>
          </p:cNvPr>
          <p:cNvCxnSpPr>
            <a:stCxn id="26" idx="2"/>
            <a:endCxn id="12" idx="0"/>
          </p:cNvCxnSpPr>
          <p:nvPr/>
        </p:nvCxnSpPr>
        <p:spPr>
          <a:xfrm>
            <a:off x="6064010" y="903389"/>
            <a:ext cx="31989" cy="51184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="" xmlns:a16="http://schemas.microsoft.com/office/drawing/2014/main" id="{7EA539DF-D889-960F-0674-180D72552E73}"/>
              </a:ext>
            </a:extLst>
          </p:cNvPr>
          <p:cNvCxnSpPr/>
          <p:nvPr/>
        </p:nvCxnSpPr>
        <p:spPr>
          <a:xfrm flipH="1">
            <a:off x="2523392" y="903389"/>
            <a:ext cx="1995854" cy="336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="" xmlns:a16="http://schemas.microsoft.com/office/drawing/2014/main" id="{8D3A9AD8-B0FD-244B-9A27-2F1BE52BA4B6}"/>
              </a:ext>
            </a:extLst>
          </p:cNvPr>
          <p:cNvCxnSpPr/>
          <p:nvPr/>
        </p:nvCxnSpPr>
        <p:spPr>
          <a:xfrm>
            <a:off x="7939454" y="903389"/>
            <a:ext cx="1747549" cy="336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Рисунок 24">
            <a:extLst>
              <a:ext uri="{FF2B5EF4-FFF2-40B4-BE49-F238E27FC236}">
                <a16:creationId xmlns="" xmlns:a16="http://schemas.microsoft.com/office/drawing/2014/main" id="{4B6BEE4C-90BB-9C54-5120-B601EEF3EAB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3870" y="3292580"/>
            <a:ext cx="3740760" cy="224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108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162D4B8D-1592-A223-FE19-EAA0EEBBE4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56" t="1118" r="16939" b="10123"/>
          <a:stretch/>
        </p:blipFill>
        <p:spPr>
          <a:xfrm>
            <a:off x="1553894" y="2439956"/>
            <a:ext cx="4667864" cy="313908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8141" y="193187"/>
            <a:ext cx="725408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проведенного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полноэкзомного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секвенирования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гене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OCRL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выявлена двунуклеотидная делеция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(c.1638_1639del p.Phe547Ter)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приводящая к образованию преждевременного стоп-кодона и укорочению белка на 355 аминокислотных остатков.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Секвенирование 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Сэнгеру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пациента и родителей определило, что мутация возникла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novo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E8CBCC0C-4A93-4170-BDD1-375D4CA93CC0}"/>
              </a:ext>
            </a:extLst>
          </p:cNvPr>
          <p:cNvSpPr/>
          <p:nvPr/>
        </p:nvSpPr>
        <p:spPr>
          <a:xfrm>
            <a:off x="1635863" y="5579044"/>
            <a:ext cx="45039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Рис. 4. </a:t>
            </a:r>
            <a:r>
              <a:rPr lang="ru-RU" sz="14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Делеция</a:t>
            </a:r>
            <a:r>
              <a:rPr lang="ru-RU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 нуклеотидов в 16</a:t>
            </a:r>
            <a:r>
              <a:rPr 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экзоне</a:t>
            </a:r>
            <a:r>
              <a:rPr lang="ru-RU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гена </a:t>
            </a:r>
            <a:r>
              <a:rPr lang="en-US" sz="14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OCRL</a:t>
            </a:r>
            <a:endParaRPr lang="x-none" sz="1400" b="1" i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933" y="193187"/>
            <a:ext cx="4503925" cy="4900881"/>
          </a:xfrm>
          <a:prstGeom prst="rect">
            <a:avLst/>
          </a:prstGeom>
          <a:ln>
            <a:solidFill>
              <a:schemeClr val="bg2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E2EB6FB7-DA08-4EBA-4575-670E9329B6A8}"/>
              </a:ext>
            </a:extLst>
          </p:cNvPr>
          <p:cNvSpPr txBox="1"/>
          <p:nvPr/>
        </p:nvSpPr>
        <p:spPr>
          <a:xfrm>
            <a:off x="178141" y="6015211"/>
            <a:ext cx="11835717" cy="646331"/>
          </a:xfrm>
          <a:prstGeom prst="rect">
            <a:avLst/>
          </a:prstGeom>
          <a:solidFill>
            <a:srgbClr val="DAE3F3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редкого генетического заболевания в неонатальном периоде позволила своевременно определить этапы специализированной помощи пациенту ввиду его высокой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коморбидности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E8CBCC0C-4A93-4170-BDD1-375D4CA93CC0}"/>
              </a:ext>
            </a:extLst>
          </p:cNvPr>
          <p:cNvSpPr/>
          <p:nvPr/>
        </p:nvSpPr>
        <p:spPr>
          <a:xfrm>
            <a:off x="7432230" y="5148157"/>
            <a:ext cx="465932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Рис. </a:t>
            </a:r>
            <a:r>
              <a:rPr 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ru-RU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Результаты </a:t>
            </a:r>
            <a:r>
              <a:rPr lang="ru-RU" sz="1400" b="1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секвен</a:t>
            </a:r>
            <a:r>
              <a:rPr lang="ru-RU" sz="1400" b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</a:t>
            </a:r>
            <a:r>
              <a:rPr lang="ru-RU" sz="1400" b="1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рования</a:t>
            </a:r>
            <a:r>
              <a:rPr lang="ru-RU" sz="1400" b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по </a:t>
            </a:r>
            <a:r>
              <a:rPr lang="ru-RU" sz="14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Сэнгеру</a:t>
            </a:r>
            <a:r>
              <a:rPr lang="ru-RU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16</a:t>
            </a:r>
            <a:r>
              <a:rPr 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экзона</a:t>
            </a:r>
            <a:r>
              <a:rPr lang="ru-RU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гена </a:t>
            </a:r>
            <a:r>
              <a:rPr lang="en-US" sz="14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OCRL</a:t>
            </a:r>
            <a:r>
              <a:rPr lang="ru-RU" sz="14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пациента и родителей (А); Белок </a:t>
            </a:r>
            <a:r>
              <a:rPr 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OCRL</a:t>
            </a:r>
            <a:r>
              <a:rPr lang="ru-RU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в норме и при наличии </a:t>
            </a:r>
            <a:r>
              <a:rPr lang="ru-RU" sz="14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делеции</a:t>
            </a:r>
            <a:r>
              <a:rPr lang="ru-RU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c.1638_1639del</a:t>
            </a:r>
            <a:r>
              <a:rPr lang="ru-RU" sz="1400" b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(Б)</a:t>
            </a:r>
            <a:endParaRPr lang="en-US" sz="1400" b="1" dirty="0">
              <a:solidFill>
                <a:srgbClr val="1111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5809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476</Words>
  <Application>Microsoft Office PowerPoint</Application>
  <PresentationFormat>Широкоэкранный</PresentationFormat>
  <Paragraphs>33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SimSun</vt:lpstr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Артюшевская Марина Владимировна</dc:creator>
  <cp:lastModifiedBy>E M</cp:lastModifiedBy>
  <cp:revision>19</cp:revision>
  <dcterms:created xsi:type="dcterms:W3CDTF">2025-04-21T09:35:02Z</dcterms:created>
  <dcterms:modified xsi:type="dcterms:W3CDTF">2025-04-25T12:13:55Z</dcterms:modified>
</cp:coreProperties>
</file>